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96"/>
    <p:restoredTop sz="94712"/>
  </p:normalViewPr>
  <p:slideViewPr>
    <p:cSldViewPr snapToGrid="0" snapToObjects="1">
      <p:cViewPr varScale="1">
        <p:scale>
          <a:sx n="92" d="100"/>
          <a:sy n="92" d="100"/>
        </p:scale>
        <p:origin x="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157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65125"/>
            <a:ext cx="1002254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0200" y="1825625"/>
            <a:ext cx="10022539" cy="43513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724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0393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86753" y="365125"/>
            <a:ext cx="724124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481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94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940" y="1709738"/>
            <a:ext cx="101237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1940" y="4589463"/>
            <a:ext cx="1012376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2394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9437" y="365125"/>
            <a:ext cx="10270537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19437" y="1825625"/>
            <a:ext cx="4936538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3437" y="1825625"/>
            <a:ext cx="4936538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115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8834" y="365125"/>
            <a:ext cx="10158599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8833" y="1681163"/>
            <a:ext cx="4800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38834" y="2505075"/>
            <a:ext cx="4800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6620" y="1681163"/>
            <a:ext cx="500081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96620" y="2505075"/>
            <a:ext cx="5000813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3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5388" y="365125"/>
            <a:ext cx="1019735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206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9243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2965" y="457200"/>
            <a:ext cx="3494553" cy="16808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8681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2965" y="2057400"/>
            <a:ext cx="3494553" cy="400376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623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6412" y="457200"/>
            <a:ext cx="349455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5212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46412" y="2057400"/>
            <a:ext cx="349455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7215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46412" y="365125"/>
            <a:ext cx="99418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46412" y="1825625"/>
            <a:ext cx="994185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66771" y="-2098747"/>
            <a:ext cx="6872566" cy="110409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3114275" y="3065781"/>
            <a:ext cx="6905387" cy="744699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 rot="16200000">
            <a:off x="-2464474" y="3175401"/>
            <a:ext cx="684995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>
                    <a:lumMod val="65000"/>
                  </a:schemeClr>
                </a:solidFill>
              </a:rPr>
              <a:t>Inspiration | Boldness | Curiosity | Passion</a:t>
            </a:r>
            <a:endParaRPr lang="en-US" sz="3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214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kevin@umd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Building 100G DTNs Hurts My Head!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31528"/>
            <a:ext cx="9144000" cy="1655762"/>
          </a:xfrm>
        </p:spPr>
        <p:txBody>
          <a:bodyPr/>
          <a:lstStyle/>
          <a:p>
            <a:r>
              <a:rPr lang="en-US" dirty="0" smtClean="0"/>
              <a:t>Kevin Hildebrand</a:t>
            </a:r>
          </a:p>
          <a:p>
            <a:r>
              <a:rPr lang="en-US" dirty="0" smtClean="0"/>
              <a:t>HPC Architect</a:t>
            </a:r>
          </a:p>
          <a:p>
            <a:r>
              <a:rPr lang="en-US" dirty="0" smtClean="0"/>
              <a:t>University of Maryland – Division of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75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…and Searching for the Cure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ticket with </a:t>
            </a:r>
            <a:r>
              <a:rPr lang="en-US" dirty="0" err="1" smtClean="0"/>
              <a:t>RedHat</a:t>
            </a:r>
            <a:r>
              <a:rPr lang="en-US" dirty="0" smtClean="0"/>
              <a:t>- “you’re seeing the performance we expect, MD raid writes to drives in round robin mode”</a:t>
            </a:r>
          </a:p>
          <a:p>
            <a:r>
              <a:rPr lang="en-US" dirty="0" smtClean="0"/>
              <a:t>Working with Dell Labs</a:t>
            </a:r>
          </a:p>
          <a:p>
            <a:r>
              <a:rPr lang="en-US" dirty="0" smtClean="0"/>
              <a:t>Wandering the floor at SC</a:t>
            </a:r>
          </a:p>
          <a:p>
            <a:r>
              <a:rPr lang="en-US" dirty="0" smtClean="0"/>
              <a:t>Possible cure from a handful of new companies such as </a:t>
            </a:r>
            <a:r>
              <a:rPr lang="en-US" dirty="0" err="1" smtClean="0"/>
              <a:t>Excelero</a:t>
            </a:r>
            <a:r>
              <a:rPr lang="en-US" dirty="0" smtClean="0"/>
              <a:t>, which promise true parallel writes to </a:t>
            </a:r>
            <a:r>
              <a:rPr lang="en-US" dirty="0" err="1" smtClean="0"/>
              <a:t>NVMe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4765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Questions, Comments, Tylenol?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Contact information: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Kevin Hildebrand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kevin@umd.edu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Thanks!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071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Goal(s)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a bare metal data transfer node capable of receiving and sending 100 gigabit data stream to and from local flash (</a:t>
            </a:r>
            <a:r>
              <a:rPr lang="en-US" dirty="0" err="1" smtClean="0"/>
              <a:t>NVMe</a:t>
            </a:r>
            <a:r>
              <a:rPr lang="en-US" dirty="0" smtClean="0"/>
              <a:t>) storage</a:t>
            </a:r>
          </a:p>
          <a:p>
            <a:r>
              <a:rPr lang="en-US" dirty="0" smtClean="0"/>
              <a:t>Be able to provide virtual machines able to provide similar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182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Hardware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Dell </a:t>
            </a:r>
            <a:r>
              <a:rPr lang="en-US" dirty="0" err="1" smtClean="0"/>
              <a:t>Poweredge</a:t>
            </a:r>
            <a:r>
              <a:rPr lang="en-US" dirty="0" smtClean="0"/>
              <a:t> R940 servers</a:t>
            </a:r>
          </a:p>
          <a:p>
            <a:r>
              <a:rPr lang="en-US" dirty="0" smtClean="0"/>
              <a:t>Each with a single </a:t>
            </a:r>
            <a:r>
              <a:rPr lang="en-US" dirty="0" err="1" smtClean="0"/>
              <a:t>Mellanox</a:t>
            </a:r>
            <a:r>
              <a:rPr lang="en-US" dirty="0" smtClean="0"/>
              <a:t> ConnectX-5 100Gbit interface</a:t>
            </a:r>
          </a:p>
          <a:p>
            <a:r>
              <a:rPr lang="en-US" dirty="0" smtClean="0"/>
              <a:t>Each with eight Samsung PM1725a 1.6TB </a:t>
            </a:r>
            <a:r>
              <a:rPr lang="en-US" dirty="0" err="1" smtClean="0"/>
              <a:t>NVMe</a:t>
            </a:r>
            <a:r>
              <a:rPr lang="en-US" dirty="0" smtClean="0"/>
              <a:t> flash drives</a:t>
            </a:r>
          </a:p>
          <a:p>
            <a:r>
              <a:rPr lang="en-US" dirty="0" smtClean="0"/>
              <a:t>Servers have </a:t>
            </a:r>
            <a:r>
              <a:rPr lang="en-US" dirty="0" err="1" smtClean="0"/>
              <a:t>PCIe</a:t>
            </a:r>
            <a:r>
              <a:rPr lang="en-US" dirty="0" smtClean="0"/>
              <a:t> Gen 4</a:t>
            </a:r>
          </a:p>
          <a:p>
            <a:r>
              <a:rPr lang="en-US" dirty="0" smtClean="0"/>
              <a:t>Intel Platinum 8158, 3.00GHz quad CPU, 48 cores total</a:t>
            </a:r>
          </a:p>
          <a:p>
            <a:r>
              <a:rPr lang="en-US" dirty="0" smtClean="0"/>
              <a:t>384GB RAM per server</a:t>
            </a:r>
          </a:p>
        </p:txBody>
      </p:sp>
    </p:spTree>
    <p:extLst>
      <p:ext uri="{BB962C8B-B14F-4D97-AF65-F5344CB8AC3E}">
        <p14:creationId xmlns:p14="http://schemas.microsoft.com/office/powerpoint/2010/main" val="2076376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Headache Begins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PERC H740P (PERC 10) driver issues (</a:t>
            </a:r>
            <a:r>
              <a:rPr lang="en-US" dirty="0" err="1" smtClean="0"/>
              <a:t>megaraid_sas</a:t>
            </a:r>
            <a:r>
              <a:rPr lang="en-US" dirty="0" smtClean="0"/>
              <a:t>)</a:t>
            </a:r>
          </a:p>
          <a:p>
            <a:r>
              <a:rPr lang="en-US" dirty="0" smtClean="0"/>
              <a:t>Not included as part of </a:t>
            </a:r>
            <a:r>
              <a:rPr lang="en-US" dirty="0" err="1" smtClean="0"/>
              <a:t>RedHat</a:t>
            </a:r>
            <a:r>
              <a:rPr lang="en-US" dirty="0" smtClean="0"/>
              <a:t> 7.4 image</a:t>
            </a:r>
          </a:p>
          <a:p>
            <a:r>
              <a:rPr lang="en-US" dirty="0" smtClean="0"/>
              <a:t>Available as a driver update</a:t>
            </a:r>
          </a:p>
          <a:p>
            <a:r>
              <a:rPr lang="en-US" dirty="0" smtClean="0"/>
              <a:t>How do I make this work with XCAT?</a:t>
            </a:r>
          </a:p>
          <a:p>
            <a:r>
              <a:rPr lang="en-US" dirty="0" smtClean="0"/>
              <a:t>XCAT provides “</a:t>
            </a:r>
            <a:r>
              <a:rPr lang="en-US" dirty="0" err="1" smtClean="0"/>
              <a:t>osdistroupdate</a:t>
            </a:r>
            <a:r>
              <a:rPr lang="en-US" dirty="0" smtClean="0"/>
              <a:t>” definition</a:t>
            </a:r>
          </a:p>
        </p:txBody>
      </p:sp>
    </p:spTree>
    <p:extLst>
      <p:ext uri="{BB962C8B-B14F-4D97-AF65-F5344CB8AC3E}">
        <p14:creationId xmlns:p14="http://schemas.microsoft.com/office/powerpoint/2010/main" val="3895474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Headache Continues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Mellanox</a:t>
            </a:r>
            <a:r>
              <a:rPr lang="en-US" dirty="0" smtClean="0"/>
              <a:t> ConnectX-5 not fully supported by </a:t>
            </a:r>
            <a:r>
              <a:rPr lang="en-US" dirty="0" err="1" smtClean="0"/>
              <a:t>RedHat</a:t>
            </a:r>
            <a:r>
              <a:rPr lang="en-US" dirty="0" smtClean="0"/>
              <a:t> drivers</a:t>
            </a:r>
          </a:p>
          <a:p>
            <a:r>
              <a:rPr lang="en-US" dirty="0" smtClean="0"/>
              <a:t>Need to install MOFED 4.1</a:t>
            </a:r>
          </a:p>
          <a:p>
            <a:r>
              <a:rPr lang="en-US" dirty="0" err="1" smtClean="0"/>
              <a:t>Lustre</a:t>
            </a:r>
            <a:r>
              <a:rPr lang="en-US" dirty="0" smtClean="0"/>
              <a:t> 2.8 doesn’t build with MOFED 4.1</a:t>
            </a:r>
          </a:p>
          <a:p>
            <a:r>
              <a:rPr lang="en-US" dirty="0" smtClean="0"/>
              <a:t>Ok, so go with </a:t>
            </a:r>
            <a:r>
              <a:rPr lang="en-US" dirty="0" err="1" smtClean="0"/>
              <a:t>Lustre</a:t>
            </a:r>
            <a:r>
              <a:rPr lang="en-US" dirty="0" smtClean="0"/>
              <a:t> 2.10.1</a:t>
            </a:r>
          </a:p>
          <a:p>
            <a:r>
              <a:rPr lang="en-US" dirty="0" err="1" smtClean="0"/>
              <a:t>Lustre</a:t>
            </a:r>
            <a:r>
              <a:rPr lang="en-US" dirty="0" smtClean="0"/>
              <a:t> 2.10.1 router doesn’t work with </a:t>
            </a:r>
            <a:r>
              <a:rPr lang="en-US" dirty="0" err="1" smtClean="0"/>
              <a:t>Lustre</a:t>
            </a:r>
            <a:r>
              <a:rPr lang="en-US" dirty="0" smtClean="0"/>
              <a:t> 2.8 client</a:t>
            </a:r>
          </a:p>
          <a:p>
            <a:r>
              <a:rPr lang="en-US" dirty="0" smtClean="0"/>
              <a:t>Ok, so go with </a:t>
            </a:r>
            <a:r>
              <a:rPr lang="en-US" dirty="0" err="1" smtClean="0"/>
              <a:t>Lustre</a:t>
            </a:r>
            <a:r>
              <a:rPr lang="en-US" dirty="0" smtClean="0"/>
              <a:t> 2.9</a:t>
            </a:r>
          </a:p>
          <a:p>
            <a:r>
              <a:rPr lang="en-US" dirty="0" smtClean="0"/>
              <a:t>Happy.  Or so it appears.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040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Aspirin in 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First bandwidth tests reveal node-to-node performance of less than 20Gbits/sec</a:t>
            </a:r>
          </a:p>
          <a:p>
            <a:r>
              <a:rPr lang="en-US" dirty="0" smtClean="0"/>
              <a:t>Apply tuning parameters as recommended by </a:t>
            </a:r>
            <a:r>
              <a:rPr lang="en-US" dirty="0" err="1" smtClean="0"/>
              <a:t>ESnet</a:t>
            </a:r>
            <a:endParaRPr lang="en-US" dirty="0" smtClean="0"/>
          </a:p>
          <a:p>
            <a:r>
              <a:rPr lang="en-US" dirty="0" smtClean="0"/>
              <a:t>Eliminate switch, performance is actually worse with direct connection</a:t>
            </a:r>
          </a:p>
          <a:p>
            <a:r>
              <a:rPr lang="en-US" dirty="0" smtClean="0"/>
              <a:t>SR-IOV is the culprit</a:t>
            </a:r>
          </a:p>
          <a:p>
            <a:r>
              <a:rPr lang="en-US" dirty="0" smtClean="0"/>
              <a:t>Must have </a:t>
            </a:r>
            <a:r>
              <a:rPr lang="en-US" i="1" dirty="0" err="1" smtClean="0"/>
              <a:t>iommu</a:t>
            </a:r>
            <a:r>
              <a:rPr lang="en-US" i="1" dirty="0" smtClean="0"/>
              <a:t>=</a:t>
            </a:r>
            <a:r>
              <a:rPr lang="en-US" i="1" dirty="0" err="1" smtClean="0"/>
              <a:t>pt</a:t>
            </a:r>
            <a:r>
              <a:rPr lang="en-US" dirty="0" smtClean="0"/>
              <a:t> in addition to </a:t>
            </a:r>
            <a:r>
              <a:rPr lang="en-US" i="1" dirty="0" err="1" smtClean="0"/>
              <a:t>intel_iommu</a:t>
            </a:r>
            <a:r>
              <a:rPr lang="en-US" i="1" dirty="0" smtClean="0"/>
              <a:t>=on</a:t>
            </a:r>
            <a:r>
              <a:rPr lang="en-US" dirty="0" smtClean="0"/>
              <a:t> if you want to use the NIC for full bandwidth on the host</a:t>
            </a:r>
            <a:endParaRPr lang="en-US" dirty="0"/>
          </a:p>
          <a:p>
            <a:r>
              <a:rPr lang="en-US" dirty="0" smtClean="0"/>
              <a:t>Iperf3 doesn’t appear to work well for 100Gbps interfaces</a:t>
            </a:r>
          </a:p>
          <a:p>
            <a:r>
              <a:rPr lang="en-US" dirty="0" smtClean="0"/>
              <a:t>Iperf2 and </a:t>
            </a:r>
            <a:r>
              <a:rPr lang="en-US" dirty="0" err="1" smtClean="0"/>
              <a:t>fdt</a:t>
            </a:r>
            <a:r>
              <a:rPr lang="en-US" dirty="0" smtClean="0"/>
              <a:t> both show results around 98.5Gbps.  Awesome!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3529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Steps Forward…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Bandwidth tests now satisfactory.  Let’s play with the </a:t>
            </a:r>
            <a:r>
              <a:rPr lang="en-US" dirty="0" err="1" smtClean="0"/>
              <a:t>NVMe</a:t>
            </a:r>
            <a:r>
              <a:rPr lang="en-US" dirty="0" smtClean="0"/>
              <a:t> drives!</a:t>
            </a:r>
          </a:p>
          <a:p>
            <a:r>
              <a:rPr lang="en-US" dirty="0" smtClean="0"/>
              <a:t>I/O tests to one drive show reasonable performance, 2GB/sec sequential write, 3GB/sec sequential read.  Great!</a:t>
            </a:r>
          </a:p>
          <a:p>
            <a:r>
              <a:rPr lang="en-US" dirty="0" smtClean="0"/>
              <a:t>Combine drives together into MD raid 0 array, put ext4 filesystem on top, test again.</a:t>
            </a:r>
          </a:p>
          <a:p>
            <a:r>
              <a:rPr lang="en-US" dirty="0" smtClean="0"/>
              <a:t>Array of eight drives shows 2GB/sec sequential write.  Ouch!</a:t>
            </a:r>
          </a:p>
          <a:p>
            <a:r>
              <a:rPr lang="en-US" dirty="0" smtClean="0"/>
              <a:t>Originally doing tests with </a:t>
            </a:r>
            <a:r>
              <a:rPr lang="en-US" dirty="0" err="1" smtClean="0"/>
              <a:t>dd</a:t>
            </a:r>
            <a:r>
              <a:rPr lang="en-US" dirty="0" smtClean="0"/>
              <a:t>, test again with </a:t>
            </a:r>
            <a:r>
              <a:rPr lang="en-US" dirty="0" err="1" smtClean="0"/>
              <a:t>fio</a:t>
            </a:r>
            <a:r>
              <a:rPr lang="en-US" dirty="0" smtClean="0"/>
              <a:t>, and get similar results.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346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…and three steps 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Remove ext4 filesystem, and do tests to bare array, no better.</a:t>
            </a:r>
          </a:p>
          <a:p>
            <a:r>
              <a:rPr lang="en-US" dirty="0" smtClean="0"/>
              <a:t>But wait, what about CPU locality, PCI lanes, NUMA zones?</a:t>
            </a:r>
          </a:p>
          <a:p>
            <a:r>
              <a:rPr lang="en-US" dirty="0" smtClean="0"/>
              <a:t>R940 server attaches all of the </a:t>
            </a:r>
            <a:r>
              <a:rPr lang="en-US" dirty="0" err="1" smtClean="0"/>
              <a:t>NVMe</a:t>
            </a:r>
            <a:r>
              <a:rPr lang="en-US" dirty="0" smtClean="0"/>
              <a:t> drives to NUMA zone 3</a:t>
            </a:r>
          </a:p>
          <a:p>
            <a:r>
              <a:rPr lang="en-US" dirty="0" smtClean="0"/>
              <a:t>Each drive is x4, each drive has full bandwidth to CPU (</a:t>
            </a:r>
            <a:r>
              <a:rPr lang="en-US" dirty="0" err="1" smtClean="0"/>
              <a:t>PCIe</a:t>
            </a:r>
            <a:r>
              <a:rPr lang="en-US" dirty="0" smtClean="0"/>
              <a:t> Gen 4, </a:t>
            </a:r>
            <a:r>
              <a:rPr lang="en-US" dirty="0" err="1" smtClean="0"/>
              <a:t>Skylake</a:t>
            </a:r>
            <a:r>
              <a:rPr lang="en-US" dirty="0" smtClean="0"/>
              <a:t> has plenty of lanes available)</a:t>
            </a:r>
          </a:p>
          <a:p>
            <a:r>
              <a:rPr lang="en-US" dirty="0" smtClean="0"/>
              <a:t>Do experiments with </a:t>
            </a:r>
            <a:r>
              <a:rPr lang="en-US" dirty="0" err="1" smtClean="0"/>
              <a:t>numactl</a:t>
            </a:r>
            <a:r>
              <a:rPr lang="en-US" dirty="0" smtClean="0"/>
              <a:t>, binding to zone 3, performance is somewhat better</a:t>
            </a:r>
          </a:p>
          <a:p>
            <a:r>
              <a:rPr lang="en-US" dirty="0" smtClean="0"/>
              <a:t>Able to get reasonable bandwidth (13-14GBps) with direct mode IO</a:t>
            </a:r>
          </a:p>
          <a:p>
            <a:r>
              <a:rPr lang="en-US" dirty="0" smtClean="0"/>
              <a:t>Real world applications (</a:t>
            </a:r>
            <a:r>
              <a:rPr lang="en-US" dirty="0" err="1" smtClean="0"/>
              <a:t>Gridftp</a:t>
            </a:r>
            <a:r>
              <a:rPr lang="en-US" dirty="0" smtClean="0"/>
              <a:t>, </a:t>
            </a:r>
            <a:r>
              <a:rPr lang="en-US" dirty="0" err="1" smtClean="0"/>
              <a:t>fdt</a:t>
            </a:r>
            <a:r>
              <a:rPr lang="en-US" dirty="0" smtClean="0"/>
              <a:t>) still poor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475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Hurting…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Gridftp</a:t>
            </a:r>
            <a:r>
              <a:rPr lang="en-US" dirty="0" smtClean="0"/>
              <a:t> tests abysmal, 1GB/sec</a:t>
            </a:r>
          </a:p>
          <a:p>
            <a:r>
              <a:rPr lang="en-US" dirty="0" smtClean="0"/>
              <a:t>Globus connect (free version) limits concurrency to 2</a:t>
            </a:r>
          </a:p>
          <a:p>
            <a:r>
              <a:rPr lang="en-US" dirty="0" smtClean="0"/>
              <a:t>Trial access for managed endpoint increased concurrency to 8</a:t>
            </a:r>
          </a:p>
          <a:p>
            <a:r>
              <a:rPr lang="en-US" dirty="0" smtClean="0"/>
              <a:t>Now able to get around 2.2GB/sec</a:t>
            </a:r>
          </a:p>
          <a:p>
            <a:r>
              <a:rPr lang="en-US" dirty="0" err="1" smtClean="0"/>
              <a:t>Fdt</a:t>
            </a:r>
            <a:r>
              <a:rPr lang="en-US" dirty="0" smtClean="0"/>
              <a:t> tests yield similar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366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565</Words>
  <Application>Microsoft Office PowerPoint</Application>
  <PresentationFormat>Widescreen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Building 100G DTNs Hurts My Head!</vt:lpstr>
      <vt:lpstr>The Goal(s)</vt:lpstr>
      <vt:lpstr>The Hardware</vt:lpstr>
      <vt:lpstr>The Headache Begins</vt:lpstr>
      <vt:lpstr>The Headache Continues</vt:lpstr>
      <vt:lpstr>No Aspirin in Sight</vt:lpstr>
      <vt:lpstr>Two Steps Forward… </vt:lpstr>
      <vt:lpstr>…and three steps back</vt:lpstr>
      <vt:lpstr>Still Hurting…</vt:lpstr>
      <vt:lpstr>…and Searching for the Cure</vt:lpstr>
      <vt:lpstr>Questions, Comments, Tylenol?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Kevin Hildebrand</cp:lastModifiedBy>
  <cp:revision>12</cp:revision>
  <dcterms:created xsi:type="dcterms:W3CDTF">2016-10-18T18:43:39Z</dcterms:created>
  <dcterms:modified xsi:type="dcterms:W3CDTF">2017-11-16T07:30:03Z</dcterms:modified>
</cp:coreProperties>
</file>